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66" r:id="rId6"/>
    <p:sldId id="261" r:id="rId7"/>
    <p:sldId id="262" r:id="rId8"/>
    <p:sldId id="269" r:id="rId9"/>
    <p:sldId id="263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1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15C95-12E1-4E16-ABA9-BC14483FA88D}" type="datetimeFigureOut">
              <a:rPr lang="et-EE" smtClean="0"/>
              <a:t>26.08.2025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D31D0-2A16-40B1-A539-5A76E2934DA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1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Ettemaks 60, teine makse 30, lõppmakse 10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D31D0-2A16-40B1-A539-5A76E2934DAD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4165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n.prits@naistetugi.e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naistetugi.ee/wp-content/uploads/2025/08/Budget_EST.xlsx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naistetugi.ee/wp-content/uploads/2025/08/Application_form_GR_EST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projektid@naistetugi.ee" TargetMode="External"/><Relationship Id="rId5" Type="http://schemas.openxmlformats.org/officeDocument/2006/relationships/hyperlink" Target="https://naistetugi.ee/wp-content/uploads/2025/08/Partner_Declaration-EST.docx" TargetMode="External"/><Relationship Id="rId4" Type="http://schemas.openxmlformats.org/officeDocument/2006/relationships/hyperlink" Target="https://naistetugi.ee/wp-content/uploads/2025/08/Applicant-taotleja_Declaration-EST.docx" TargetMode="External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1" y="457200"/>
            <a:ext cx="758951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lang="et-EE" sz="3400" b="1" dirty="0"/>
              <a:t>“VEIKIAM!/ VEICAM!/ KOOS LAHENDUSTENI” </a:t>
            </a:r>
            <a:r>
              <a:rPr lang="et-EE" dirty="0"/>
              <a:t>Projektivoor</a:t>
            </a:r>
            <a:endParaRPr lang="et-EE" sz="3400" dirty="0"/>
          </a:p>
          <a:p>
            <a:pPr algn="ctr">
              <a:defRPr sz="3400" b="1">
                <a:solidFill>
                  <a:srgbClr val="59167B"/>
                </a:solidFill>
              </a:defRPr>
            </a:pP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731521" y="2167116"/>
            <a:ext cx="773582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solidFill>
                  <a:srgbClr val="464646"/>
                </a:solidFill>
              </a:defRPr>
            </a:pPr>
            <a:r>
              <a:rPr dirty="0" err="1"/>
              <a:t>Programm</a:t>
            </a:r>
            <a:r>
              <a:rPr dirty="0"/>
              <a:t> „VEIKIAM!/ VEICAM!/ KOOS LAHENDUSTENI!“ on </a:t>
            </a:r>
            <a:r>
              <a:rPr dirty="0" err="1"/>
              <a:t>osa</a:t>
            </a:r>
            <a:r>
              <a:rPr dirty="0"/>
              <a:t> </a:t>
            </a:r>
            <a:r>
              <a:rPr dirty="0" err="1"/>
              <a:t>GrassRoots</a:t>
            </a:r>
            <a:r>
              <a:rPr dirty="0"/>
              <a:t> </a:t>
            </a:r>
            <a:r>
              <a:rPr dirty="0" err="1"/>
              <a:t>projektist</a:t>
            </a:r>
            <a:r>
              <a:rPr lang="et-EE" dirty="0"/>
              <a:t>, mida rahastab Euroopa Liidu </a:t>
            </a:r>
            <a:r>
              <a:rPr lang="et-EE" dirty="0" err="1"/>
              <a:t>Citizens</a:t>
            </a:r>
            <a:r>
              <a:rPr lang="et-EE" dirty="0"/>
              <a:t>, </a:t>
            </a:r>
            <a:r>
              <a:rPr lang="et-EE" dirty="0" err="1"/>
              <a:t>Equality</a:t>
            </a:r>
            <a:r>
              <a:rPr lang="et-EE" dirty="0"/>
              <a:t>, </a:t>
            </a:r>
            <a:r>
              <a:rPr lang="et-EE" dirty="0" err="1"/>
              <a:t>Rights</a:t>
            </a:r>
            <a:r>
              <a:rPr lang="et-EE" dirty="0"/>
              <a:t> and </a:t>
            </a:r>
            <a:r>
              <a:rPr lang="et-EE" dirty="0" err="1"/>
              <a:t>Values</a:t>
            </a:r>
            <a:r>
              <a:rPr lang="et-EE" dirty="0"/>
              <a:t> Programme (CERV-2023-DAPHNE).</a:t>
            </a:r>
          </a:p>
          <a:p>
            <a:pPr>
              <a:defRPr sz="2000">
                <a:solidFill>
                  <a:srgbClr val="464646"/>
                </a:solidFill>
              </a:defRPr>
            </a:pPr>
            <a:endParaRPr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Projekti viiakse ellu Leedus, Lätis ja Eestis perioodil. Projekti viivad ellu </a:t>
            </a:r>
            <a:r>
              <a:rPr lang="et-EE" sz="2000" dirty="0" err="1"/>
              <a:t>Open</a:t>
            </a:r>
            <a:r>
              <a:rPr lang="et-EE" sz="2000" dirty="0"/>
              <a:t> </a:t>
            </a:r>
            <a:r>
              <a:rPr lang="et-EE" sz="2000" dirty="0" err="1"/>
              <a:t>Lithuania</a:t>
            </a:r>
            <a:r>
              <a:rPr lang="et-EE" sz="2000" dirty="0"/>
              <a:t> Foundation (juhtpartnerina), </a:t>
            </a:r>
            <a:r>
              <a:rPr lang="et-EE" sz="2000" dirty="0" err="1"/>
              <a:t>Centre</a:t>
            </a:r>
            <a:r>
              <a:rPr lang="et-EE" sz="2000" dirty="0"/>
              <a:t> </a:t>
            </a:r>
            <a:r>
              <a:rPr lang="et-EE" sz="2000" dirty="0" err="1"/>
              <a:t>for</a:t>
            </a:r>
            <a:r>
              <a:rPr lang="et-EE" sz="2000" dirty="0"/>
              <a:t> </a:t>
            </a:r>
            <a:r>
              <a:rPr lang="et-EE" sz="2000" dirty="0" err="1"/>
              <a:t>Equality</a:t>
            </a:r>
            <a:r>
              <a:rPr lang="et-EE" sz="2000" dirty="0"/>
              <a:t> </a:t>
            </a:r>
            <a:r>
              <a:rPr lang="et-EE" sz="2000" dirty="0" err="1"/>
              <a:t>Advancement</a:t>
            </a:r>
            <a:r>
              <a:rPr lang="et-EE" sz="2000" dirty="0"/>
              <a:t> Leedus, MARTA keskus Lätis ning Naiste Tugi- ja Teabekeskus Eestis.</a:t>
            </a:r>
          </a:p>
          <a:p>
            <a:pPr>
              <a:defRPr sz="2000">
                <a:solidFill>
                  <a:srgbClr val="464646"/>
                </a:solidFill>
              </a:defRPr>
            </a:pPr>
            <a:endParaRPr lang="et-EE" sz="2000"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Kontaktisik Eestis: </a:t>
            </a:r>
            <a:r>
              <a:rPr lang="et-EE" sz="2000" dirty="0" err="1">
                <a:hlinkClick r:id="rId2"/>
              </a:rPr>
              <a:t>dan.</a:t>
            </a:r>
            <a:r>
              <a:rPr lang="et-EE" sz="2000" err="1">
                <a:hlinkClick r:id="rId2"/>
              </a:rPr>
              <a:t>prits</a:t>
            </a:r>
            <a:r>
              <a:rPr lang="et-EE" sz="2000">
                <a:hlinkClick r:id="rId2"/>
              </a:rPr>
              <a:t>@naistetugi.ee</a:t>
            </a:r>
            <a:r>
              <a:rPr lang="et-EE" sz="2000"/>
              <a:t> </a:t>
            </a:r>
            <a:endParaRPr dirty="0"/>
          </a:p>
        </p:txBody>
      </p:sp>
      <p:pic>
        <p:nvPicPr>
          <p:cNvPr id="4" name="Picture 3" descr="WSIC 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8" name="Pilt 7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AAA8FD3C-438E-6A50-B6F0-C09FED3A75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0EA4654-A13D-9678-3685-F7B631F36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B8B811-8F0B-8C6B-F240-AE1611D561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167A90-CED2-DF92-5281-DEE604D44370}"/>
              </a:ext>
            </a:extLst>
          </p:cNvPr>
          <p:cNvSpPr txBox="1"/>
          <p:nvPr/>
        </p:nvSpPr>
        <p:spPr>
          <a:xfrm>
            <a:off x="731520" y="457200"/>
            <a:ext cx="6400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dirty="0" err="1"/>
              <a:t>Taotlusvorm</a:t>
            </a:r>
            <a:r>
              <a:rPr dirty="0"/>
              <a:t> ja </a:t>
            </a:r>
            <a:r>
              <a:rPr dirty="0" err="1"/>
              <a:t>esitamine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C96E77-EB59-A768-11A3-7D8C814CEAFE}"/>
              </a:ext>
            </a:extLst>
          </p:cNvPr>
          <p:cNvSpPr txBox="1"/>
          <p:nvPr/>
        </p:nvSpPr>
        <p:spPr>
          <a:xfrm>
            <a:off x="731521" y="1645920"/>
            <a:ext cx="821131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sz="2000" dirty="0"/>
          </a:p>
          <a:p>
            <a:r>
              <a:rPr lang="et-EE" sz="2000" b="1" dirty="0"/>
              <a:t>Projektitaotlus peab sisaldama järgmisi dokumente </a:t>
            </a:r>
            <a:r>
              <a:rPr lang="et-EE" sz="2000" dirty="0"/>
              <a:t>(digitaalselt allkirjastatuna)</a:t>
            </a:r>
            <a:r>
              <a:rPr lang="et-EE" sz="2000" b="1" dirty="0"/>
              <a:t>:</a:t>
            </a:r>
            <a:endParaRPr lang="et-E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>
                <a:hlinkClick r:id="rId2"/>
              </a:rPr>
              <a:t>Täidetud projekti taotlusvorm </a:t>
            </a:r>
            <a:r>
              <a:rPr lang="et-EE" sz="2000" dirty="0" err="1">
                <a:hlinkClick r:id="rId2"/>
              </a:rPr>
              <a:t>docx</a:t>
            </a:r>
            <a:r>
              <a:rPr lang="et-EE" sz="2000" dirty="0">
                <a:hlinkClick r:id="rId2"/>
              </a:rPr>
              <a:t>-vormingus</a:t>
            </a:r>
            <a:endParaRPr lang="et-E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>
                <a:hlinkClick r:id="rId3"/>
              </a:rPr>
              <a:t>Täidetud projekti eelarvevorm </a:t>
            </a:r>
            <a:r>
              <a:rPr lang="et-EE" sz="2000" dirty="0" err="1">
                <a:hlinkClick r:id="rId3"/>
              </a:rPr>
              <a:t>xlsx</a:t>
            </a:r>
            <a:r>
              <a:rPr lang="et-EE" sz="2000" dirty="0">
                <a:hlinkClick r:id="rId3"/>
              </a:rPr>
              <a:t>-vormingus</a:t>
            </a:r>
            <a:br>
              <a:rPr lang="et-EE" sz="2000" dirty="0"/>
            </a:br>
            <a:r>
              <a:rPr lang="et-EE" sz="2000" dirty="0"/>
              <a:t>(taotlus- ja eelarvevorm tuleb allkirjastada koos)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>
                <a:hlinkClick r:id="rId4"/>
              </a:rPr>
              <a:t>Projekti taotleja deklaratsioon</a:t>
            </a:r>
            <a:endParaRPr lang="et-E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000" dirty="0">
                <a:hlinkClick r:id="rId5"/>
              </a:rPr>
              <a:t>Kõigi partnerite deklaratsioonid</a:t>
            </a:r>
            <a:endParaRPr lang="et-EE" sz="2000" dirty="0"/>
          </a:p>
          <a:p>
            <a:pPr algn="l">
              <a:defRPr sz="2000">
                <a:solidFill>
                  <a:srgbClr val="464646"/>
                </a:solidFill>
              </a:defRPr>
            </a:pPr>
            <a:endParaRPr sz="2000"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Taotlus (koos kõigi lisadega) tuleb esitada elektroonilisel kujul ja saata e-posti aadressile  </a:t>
            </a:r>
            <a:r>
              <a:rPr lang="et-EE" sz="2000" dirty="0">
                <a:hlinkClick r:id="rId6"/>
              </a:rPr>
              <a:t>projektid@naistetugi.ee</a:t>
            </a:r>
            <a:endParaRPr lang="et-EE" sz="2000" dirty="0"/>
          </a:p>
          <a:p>
            <a:pPr>
              <a:defRPr sz="2000">
                <a:solidFill>
                  <a:srgbClr val="464646"/>
                </a:solidFill>
              </a:defRPr>
            </a:pPr>
            <a:endParaRPr lang="et-EE" sz="2000" b="1"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sz="2000" dirty="0" err="1"/>
              <a:t>Tähtaeg</a:t>
            </a:r>
            <a:r>
              <a:rPr sz="2000" dirty="0"/>
              <a:t>: 05.10.2025 </a:t>
            </a:r>
            <a:r>
              <a:rPr sz="2000" dirty="0" err="1"/>
              <a:t>kell</a:t>
            </a:r>
            <a:r>
              <a:rPr sz="2000" dirty="0"/>
              <a:t> 23:59</a:t>
            </a:r>
            <a:r>
              <a:rPr lang="et-EE" sz="2000" dirty="0"/>
              <a:t> (Tallinna aeg)</a:t>
            </a:r>
            <a:endParaRPr sz="2000" dirty="0"/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25D686B2-30C3-87E6-1D16-73DB9F140F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67DA8524-08DE-214D-E592-D0151980382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89A10529-C995-BA56-3CF5-123B9CAA1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74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0" y="457200"/>
            <a:ext cx="5817939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dirty="0" err="1"/>
              <a:t>Olulised</a:t>
            </a:r>
            <a:r>
              <a:rPr dirty="0"/>
              <a:t> </a:t>
            </a:r>
            <a:r>
              <a:rPr dirty="0" err="1"/>
              <a:t>tähtajad</a:t>
            </a:r>
            <a:r>
              <a:rPr lang="et-EE" dirty="0"/>
              <a:t> ja tingimused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731520" y="1645920"/>
            <a:ext cx="770839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marL="342900" indent="-342900" algn="l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dirty="0"/>
              <a:t>05.10.2025 – </a:t>
            </a:r>
            <a:r>
              <a:rPr dirty="0" err="1"/>
              <a:t>Taotluste</a:t>
            </a:r>
            <a:r>
              <a:rPr dirty="0"/>
              <a:t> </a:t>
            </a:r>
            <a:r>
              <a:rPr dirty="0" err="1"/>
              <a:t>esitamise</a:t>
            </a:r>
            <a:r>
              <a:rPr dirty="0"/>
              <a:t> </a:t>
            </a:r>
            <a:r>
              <a:rPr dirty="0" err="1"/>
              <a:t>tähtaeg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Oktoober kuni november 2025 </a:t>
            </a:r>
            <a:r>
              <a:rPr dirty="0"/>
              <a:t>– </a:t>
            </a:r>
            <a:r>
              <a:rPr dirty="0" err="1"/>
              <a:t>Hindamine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November 2025 </a:t>
            </a:r>
            <a:r>
              <a:rPr dirty="0"/>
              <a:t>– </a:t>
            </a:r>
            <a:r>
              <a:rPr dirty="0" err="1"/>
              <a:t>Tulemuste</a:t>
            </a:r>
            <a:r>
              <a:rPr dirty="0"/>
              <a:t> </a:t>
            </a:r>
            <a:r>
              <a:rPr dirty="0" err="1"/>
              <a:t>avaldamine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Detsember 2025 </a:t>
            </a:r>
            <a:r>
              <a:rPr dirty="0"/>
              <a:t>– </a:t>
            </a:r>
            <a:r>
              <a:rPr dirty="0" err="1"/>
              <a:t>Toetusleping</a:t>
            </a:r>
            <a:r>
              <a:rPr lang="et-EE" dirty="0"/>
              <a:t>u allkirjastamine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Jaanuar – detsember 2026 </a:t>
            </a:r>
            <a:r>
              <a:rPr dirty="0"/>
              <a:t>– </a:t>
            </a:r>
            <a:r>
              <a:rPr dirty="0" err="1"/>
              <a:t>Projekti</a:t>
            </a:r>
            <a:r>
              <a:rPr dirty="0"/>
              <a:t> </a:t>
            </a:r>
            <a:r>
              <a:rPr dirty="0" err="1"/>
              <a:t>elluviimine</a:t>
            </a:r>
            <a:endParaRPr lang="et-EE" dirty="0"/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endParaRPr lang="et-EE"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Projektide kestus võib olla 10–12 kuud. Tegevused võivad alata mitte varem kui 1. jaanuaril 2026 ja peavad olema lõpetatud hiljemalt 31. detsembril 2026. Projekti kestust ei saa pikendada. </a:t>
            </a:r>
            <a:endParaRPr dirty="0"/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F282186C-F5E1-19AC-2FC9-674BFD97C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D8C7E1FF-D1B9-2A38-A877-4201D25D8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62EAAFE-B13A-5924-7D8E-A7AF44534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0" y="457200"/>
            <a:ext cx="6400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dirty="0" err="1"/>
              <a:t>Projektivooru</a:t>
            </a:r>
            <a:r>
              <a:rPr dirty="0"/>
              <a:t> </a:t>
            </a:r>
            <a:r>
              <a:rPr dirty="0" err="1"/>
              <a:t>eesmärk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731520" y="1645920"/>
            <a:ext cx="770839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2000" dirty="0"/>
              <a:t>Projektikonkursi eesmärk on toetada valitsusväliseid organisatsioone ja nende piirkondlikke partnerorganisatsioone soolise vägivalla ennetamisel ja sellega võitlemisel, sealhulgas:</a:t>
            </a:r>
          </a:p>
          <a:p>
            <a:endParaRPr sz="2000" dirty="0"/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Tugevdada kodanikuühiskonna järelevalve ja eestkostja rolli </a:t>
            </a:r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Anda ebasoodsas olukorras olevatele rühmadele võimalus otsida abi </a:t>
            </a:r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Suurendada avalikkuse teadlikkust naistevastasest soopõhisest vägivallast kõigis selle vormides </a:t>
            </a:r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Tugevdada valitsusväliste organisatsioonide suutlikkust </a:t>
            </a:r>
            <a:endParaRPr sz="2000" dirty="0"/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5D1F3773-613F-4519-392A-D7B0702C6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8ABA3A52-07DC-CBF4-ED0C-6892ACA35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D9506D79-356E-2FE4-A001-178FC2F36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0" y="457200"/>
            <a:ext cx="4243598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dirty="0" err="1"/>
              <a:t>Projekti</a:t>
            </a:r>
            <a:r>
              <a:rPr dirty="0"/>
              <a:t> </a:t>
            </a:r>
            <a:r>
              <a:rPr dirty="0" err="1"/>
              <a:t>soovitav</a:t>
            </a:r>
            <a:r>
              <a:rPr dirty="0"/>
              <a:t> </a:t>
            </a:r>
            <a:r>
              <a:rPr lang="et-EE" dirty="0"/>
              <a:t>mõju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731520" y="1645920"/>
            <a:ext cx="821131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Vabaühendustel on suurem suutlikkus tegeleda soolise vägivalla probleemidega.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Efektiivsem koostöö erinevate vabaühenduste vahel.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Vabaühenduste</a:t>
            </a:r>
            <a:r>
              <a:rPr lang="fi-FI" sz="2000" dirty="0"/>
              <a:t> </a:t>
            </a:r>
            <a:r>
              <a:rPr lang="fi-FI" sz="2000" dirty="0" err="1"/>
              <a:t>huvikaitsetegevus</a:t>
            </a:r>
            <a:r>
              <a:rPr lang="et-EE" sz="2000" dirty="0" err="1"/>
              <a:t>el</a:t>
            </a:r>
            <a:r>
              <a:rPr lang="et-EE" sz="2000" dirty="0"/>
              <a:t> on suurem mõju </a:t>
            </a:r>
            <a:r>
              <a:rPr lang="fi-FI" sz="2000" dirty="0" err="1"/>
              <a:t>soolise</a:t>
            </a:r>
            <a:r>
              <a:rPr lang="fi-FI" sz="2000" dirty="0"/>
              <a:t> </a:t>
            </a:r>
            <a:r>
              <a:rPr lang="fi-FI" sz="2000" dirty="0" err="1"/>
              <a:t>vägivalla</a:t>
            </a:r>
            <a:r>
              <a:rPr lang="fi-FI" sz="2000" dirty="0"/>
              <a:t> </a:t>
            </a:r>
            <a:r>
              <a:rPr lang="fi-FI" sz="2000" dirty="0" err="1"/>
              <a:t>vastu</a:t>
            </a:r>
            <a:r>
              <a:rPr lang="fi-FI" sz="2000" dirty="0"/>
              <a:t> </a:t>
            </a:r>
            <a:r>
              <a:rPr lang="fi-FI" sz="2000" dirty="0" err="1"/>
              <a:t>võitlemist</a:t>
            </a:r>
            <a:r>
              <a:rPr lang="fi-FI" sz="2000" dirty="0"/>
              <a:t> </a:t>
            </a:r>
            <a:r>
              <a:rPr lang="fi-FI" sz="2000" dirty="0" err="1"/>
              <a:t>käsitlevatele</a:t>
            </a:r>
            <a:r>
              <a:rPr lang="fi-FI" sz="2000" dirty="0"/>
              <a:t> </a:t>
            </a:r>
            <a:r>
              <a:rPr lang="fi-FI" sz="2000" dirty="0" err="1"/>
              <a:t>riiklikele</a:t>
            </a:r>
            <a:r>
              <a:rPr lang="fi-FI" sz="2000" dirty="0"/>
              <a:t> </a:t>
            </a:r>
            <a:r>
              <a:rPr lang="fi-FI" sz="2000" dirty="0" err="1"/>
              <a:t>poliitikatele</a:t>
            </a:r>
            <a:r>
              <a:rPr lang="fi-FI" sz="2000" dirty="0"/>
              <a:t> ja </a:t>
            </a:r>
            <a:r>
              <a:rPr lang="fi-FI" sz="2000" dirty="0" err="1"/>
              <a:t>õigusraamistikele</a:t>
            </a:r>
            <a:r>
              <a:rPr lang="et-EE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err="1"/>
              <a:t>Ebasoodsas</a:t>
            </a:r>
            <a:r>
              <a:rPr lang="fi-FI" sz="2000" dirty="0"/>
              <a:t> </a:t>
            </a:r>
            <a:r>
              <a:rPr lang="fi-FI" sz="2000" dirty="0" err="1"/>
              <a:t>olukorras</a:t>
            </a:r>
            <a:r>
              <a:rPr lang="fi-FI" sz="2000" dirty="0"/>
              <a:t> olevatele </a:t>
            </a:r>
            <a:r>
              <a:rPr lang="fi-FI" sz="2000" dirty="0" err="1"/>
              <a:t>inimestele</a:t>
            </a:r>
            <a:r>
              <a:rPr lang="fi-FI" sz="2000" dirty="0"/>
              <a:t> </a:t>
            </a:r>
            <a:r>
              <a:rPr lang="fi-FI" sz="2000" dirty="0" err="1"/>
              <a:t>antakse</a:t>
            </a:r>
            <a:r>
              <a:rPr lang="fi-FI" sz="2000" dirty="0"/>
              <a:t> </a:t>
            </a:r>
            <a:r>
              <a:rPr lang="fi-FI" sz="2000" dirty="0" err="1"/>
              <a:t>teadmisi</a:t>
            </a:r>
            <a:r>
              <a:rPr lang="fi-FI" sz="2000" dirty="0"/>
              <a:t> ja </a:t>
            </a:r>
            <a:r>
              <a:rPr lang="fi-FI" sz="2000" dirty="0" err="1"/>
              <a:t>teadlikkust</a:t>
            </a:r>
            <a:r>
              <a:rPr lang="fi-FI" sz="2000" dirty="0"/>
              <a:t> </a:t>
            </a:r>
            <a:r>
              <a:rPr lang="fi-FI" sz="2000" dirty="0" err="1"/>
              <a:t>soolisest</a:t>
            </a:r>
            <a:r>
              <a:rPr lang="fi-FI" sz="2000" dirty="0"/>
              <a:t> </a:t>
            </a:r>
            <a:r>
              <a:rPr lang="fi-FI" sz="2000" dirty="0" err="1"/>
              <a:t>vägivallast</a:t>
            </a:r>
            <a:r>
              <a:rPr lang="et-EE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err="1"/>
              <a:t>Avalikkuse</a:t>
            </a:r>
            <a:r>
              <a:rPr lang="fi-FI" sz="2000" dirty="0"/>
              <a:t> </a:t>
            </a:r>
            <a:r>
              <a:rPr lang="fi-FI" sz="2000" dirty="0" err="1"/>
              <a:t>teadlikkus</a:t>
            </a:r>
            <a:r>
              <a:rPr lang="fi-FI" sz="2000" dirty="0"/>
              <a:t> ja </a:t>
            </a:r>
            <a:r>
              <a:rPr lang="fi-FI" sz="2000" dirty="0" err="1"/>
              <a:t>ühiskonna</a:t>
            </a:r>
            <a:r>
              <a:rPr lang="fi-FI" sz="2000" dirty="0"/>
              <a:t> </a:t>
            </a:r>
            <a:r>
              <a:rPr lang="fi-FI" sz="2000" dirty="0" err="1"/>
              <a:t>kaasatus</a:t>
            </a:r>
            <a:r>
              <a:rPr lang="fi-FI" sz="2000" dirty="0"/>
              <a:t> </a:t>
            </a:r>
            <a:r>
              <a:rPr lang="fi-FI" sz="2000" dirty="0" err="1"/>
              <a:t>soolise</a:t>
            </a:r>
            <a:r>
              <a:rPr lang="fi-FI" sz="2000" dirty="0"/>
              <a:t> </a:t>
            </a:r>
            <a:r>
              <a:rPr lang="fi-FI" sz="2000" dirty="0" err="1"/>
              <a:t>vägivalla</a:t>
            </a:r>
            <a:r>
              <a:rPr lang="fi-FI" sz="2000" dirty="0"/>
              <a:t> </a:t>
            </a:r>
            <a:r>
              <a:rPr lang="fi-FI" sz="2000" dirty="0" err="1"/>
              <a:t>ennetamisse</a:t>
            </a:r>
            <a:r>
              <a:rPr lang="et-EE" sz="2000" dirty="0"/>
              <a:t> on</a:t>
            </a:r>
            <a:r>
              <a:rPr lang="fi-FI" sz="2000" dirty="0"/>
              <a:t> </a:t>
            </a:r>
            <a:r>
              <a:rPr lang="et-EE" sz="2000" dirty="0"/>
              <a:t>suurenenud</a:t>
            </a:r>
            <a:endParaRPr sz="2000" dirty="0"/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5D3E9F92-A57F-126E-85E7-F55A34FAC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DFA4549C-BD43-CF00-8490-066B66BE9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CA4D83D4-888B-314A-B629-B2F96CB1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937E00-DC57-9A34-23E3-B0F652726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09AC60-DA9F-4AAD-7255-55C361E328E2}"/>
              </a:ext>
            </a:extLst>
          </p:cNvPr>
          <p:cNvSpPr txBox="1"/>
          <p:nvPr/>
        </p:nvSpPr>
        <p:spPr>
          <a:xfrm>
            <a:off x="731520" y="457200"/>
            <a:ext cx="4947958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lang="et-EE" dirty="0"/>
              <a:t>Projekti teemavaldkonnad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0B0915-CD24-209A-AEAB-F6A80E95356A}"/>
              </a:ext>
            </a:extLst>
          </p:cNvPr>
          <p:cNvSpPr txBox="1"/>
          <p:nvPr/>
        </p:nvSpPr>
        <p:spPr>
          <a:xfrm>
            <a:off x="731520" y="1645920"/>
            <a:ext cx="756208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2000" dirty="0"/>
              <a:t>Projektid peavad keskenduma ühele järgmistest teemavaldkondadest: </a:t>
            </a:r>
          </a:p>
          <a:p>
            <a:endParaRPr lang="et-EE" sz="2000" dirty="0"/>
          </a:p>
          <a:p>
            <a:pPr marL="342900" indent="-342900">
              <a:buFont typeface="+mj-lt"/>
              <a:buAutoNum type="arabicPeriod"/>
            </a:pPr>
            <a:r>
              <a:rPr lang="fi-FI" sz="2000" b="1" dirty="0" err="1"/>
              <a:t>Diskrimineerimise</a:t>
            </a:r>
            <a:r>
              <a:rPr lang="fi-FI" sz="2000" b="1" dirty="0"/>
              <a:t> ja </a:t>
            </a:r>
            <a:r>
              <a:rPr lang="fi-FI" sz="2000" b="1" dirty="0" err="1"/>
              <a:t>sooliste</a:t>
            </a:r>
            <a:r>
              <a:rPr lang="fi-FI" sz="2000" b="1" dirty="0"/>
              <a:t> </a:t>
            </a:r>
            <a:r>
              <a:rPr lang="fi-FI" sz="2000" b="1" dirty="0" err="1"/>
              <a:t>stereotüüpide</a:t>
            </a:r>
            <a:r>
              <a:rPr lang="fi-FI" sz="2000" b="1" dirty="0"/>
              <a:t> </a:t>
            </a:r>
            <a:r>
              <a:rPr lang="fi-FI" sz="2000" b="1" dirty="0" err="1"/>
              <a:t>vähendamine</a:t>
            </a:r>
            <a:r>
              <a:rPr lang="et-EE" sz="2000" b="1" dirty="0"/>
              <a:t> </a:t>
            </a:r>
            <a:r>
              <a:rPr lang="et-EE" sz="2000" dirty="0"/>
              <a:t>- eelkõige arendades ja rakendades teadlikkuse tõstmise kampaaniaid ja haridustegevusi ning organiseerides nt. teavituskampaaniaid, mis nõuvad vajalikke seadusandlikke muudatusi ja poliitika rakendamist. </a:t>
            </a:r>
          </a:p>
          <a:p>
            <a:pPr marL="342900" indent="-342900">
              <a:buFont typeface="+mj-lt"/>
              <a:buAutoNum type="arabicPeriod"/>
            </a:pPr>
            <a:endParaRPr lang="et-EE" sz="2000" dirty="0"/>
          </a:p>
          <a:p>
            <a:pPr marL="342900" indent="-342900">
              <a:buFont typeface="+mj-lt"/>
              <a:buAutoNum type="arabicPeriod"/>
            </a:pPr>
            <a:r>
              <a:rPr lang="et-EE" sz="2000" b="1" dirty="0"/>
              <a:t>Soolise vägivalla vastu võitlemine </a:t>
            </a:r>
            <a:r>
              <a:rPr lang="et-EE" sz="2000" dirty="0"/>
              <a:t>– võimalik ellu viia haridus- ja teadlikkuse tõstmise projekte, julgustada inimesi abi otsima või rakendada teavituskampaaniaid, mis aitavad kaasa poliitiliste otsuste tegemisele, mis viivad paremini koordineeritud ja tõhusama reageerimiseni soolisele vägivallale jne.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sz="2000" dirty="0"/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8AF3969E-8A15-F870-B3D6-12F6ADF34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D32FAD5B-6C2E-73B4-DF58-0BAE141D9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09D32BA1-87A5-016E-531F-A1C65FFF3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74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A95722-C714-AC28-6E77-B738B304E3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39DCD8-9939-6350-B88C-077DF2175154}"/>
              </a:ext>
            </a:extLst>
          </p:cNvPr>
          <p:cNvSpPr txBox="1"/>
          <p:nvPr/>
        </p:nvSpPr>
        <p:spPr>
          <a:xfrm>
            <a:off x="731520" y="457200"/>
            <a:ext cx="5194627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lang="et-EE" dirty="0"/>
              <a:t>Projekti tegevusvaldkonnad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46842E-3BB3-676B-B7C9-2C5E882A0354}"/>
              </a:ext>
            </a:extLst>
          </p:cNvPr>
          <p:cNvSpPr txBox="1"/>
          <p:nvPr/>
        </p:nvSpPr>
        <p:spPr>
          <a:xfrm>
            <a:off x="731520" y="1645920"/>
            <a:ext cx="821131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2000" dirty="0"/>
              <a:t>Taotluses tuleb selgelt märkida projekti peamine tegevusvaldkond:</a:t>
            </a:r>
          </a:p>
          <a:p>
            <a:endParaRPr lang="et-EE" sz="2000" dirty="0"/>
          </a:p>
          <a:p>
            <a:pPr marL="342900" indent="-342900">
              <a:buFont typeface="+mj-lt"/>
              <a:buAutoNum type="arabicPeriod"/>
            </a:pPr>
            <a:r>
              <a:rPr lang="et-EE" sz="2000" b="1" dirty="0"/>
              <a:t>Koordineeritud valitsusväliste organisatsioonide teavituskampaaniad</a:t>
            </a:r>
            <a:r>
              <a:rPr lang="et-EE" sz="2000" dirty="0"/>
              <a:t>, mille eesmärk on soolise vägivalla ennetamine ja selle vastu võitlemine, tagades koostöö mitmete sidusrühmadega </a:t>
            </a:r>
          </a:p>
          <a:p>
            <a:pPr marL="342900" indent="-342900">
              <a:buFont typeface="+mj-lt"/>
              <a:buAutoNum type="arabicPeriod"/>
            </a:pPr>
            <a:endParaRPr lang="et-EE" sz="2000" dirty="0"/>
          </a:p>
          <a:p>
            <a:pPr marL="342900" indent="-342900">
              <a:buFont typeface="+mj-lt"/>
              <a:buAutoNum type="arabicPeriod"/>
            </a:pPr>
            <a:r>
              <a:rPr lang="et-EE" sz="2000" b="1" dirty="0"/>
              <a:t>Teadlikkuse tõstmise kampaaniad ja haridustegevused</a:t>
            </a:r>
            <a:r>
              <a:rPr lang="et-EE" sz="2000" dirty="0"/>
              <a:t>, eelistatavalt ebasoodsas olukorras olevatele rühmadele suunatult ja neid </a:t>
            </a:r>
            <a:r>
              <a:rPr lang="et-EE" sz="2000" dirty="0" err="1"/>
              <a:t>võimestades</a:t>
            </a:r>
            <a:r>
              <a:rPr lang="et-EE" sz="2000" dirty="0"/>
              <a:t>. </a:t>
            </a:r>
          </a:p>
          <a:p>
            <a:pPr marL="342900" indent="-342900">
              <a:buFont typeface="+mj-lt"/>
              <a:buAutoNum type="arabicPeriod"/>
            </a:pPr>
            <a:endParaRPr lang="et-EE" sz="2000" dirty="0"/>
          </a:p>
          <a:p>
            <a:r>
              <a:rPr lang="et-EE" sz="2000" dirty="0"/>
              <a:t>Lisaks on kohustuslik, et projekt toetaks t</a:t>
            </a:r>
            <a:r>
              <a:rPr lang="fi-FI" sz="2000" dirty="0" err="1"/>
              <a:t>aotleja</a:t>
            </a:r>
            <a:r>
              <a:rPr lang="fi-FI" sz="2000" dirty="0"/>
              <a:t> ja/</a:t>
            </a:r>
            <a:r>
              <a:rPr lang="fi-FI" sz="2000" dirty="0" err="1"/>
              <a:t>või</a:t>
            </a:r>
            <a:r>
              <a:rPr lang="fi-FI" sz="2000" dirty="0"/>
              <a:t> </a:t>
            </a:r>
            <a:r>
              <a:rPr lang="fi-FI" sz="2000" dirty="0" err="1"/>
              <a:t>partnerorganisatsioonide</a:t>
            </a:r>
            <a:r>
              <a:rPr lang="fi-FI" sz="2000" dirty="0"/>
              <a:t> </a:t>
            </a:r>
            <a:r>
              <a:rPr lang="fi-FI" sz="2000" dirty="0" err="1"/>
              <a:t>suutlikkuse</a:t>
            </a:r>
            <a:r>
              <a:rPr lang="fi-FI" sz="2000" dirty="0"/>
              <a:t> </a:t>
            </a:r>
            <a:r>
              <a:rPr lang="et-EE" sz="2000" dirty="0"/>
              <a:t>tõusu. Eestis on võimalik arendada välja või täiustada teenuseid sihtrühmade toetamiseks</a:t>
            </a:r>
            <a:endParaRPr sz="2000" dirty="0"/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E65D4549-51A3-5A52-20B0-32E771AB4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E4501AFE-2245-1BCE-411C-AC0D63222D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2B9230CC-6101-1557-A387-A948525BE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92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0" y="457200"/>
            <a:ext cx="2939651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dirty="0" err="1"/>
              <a:t>Toetussummad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731520" y="1645920"/>
            <a:ext cx="8211312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fi-FI" sz="2000" dirty="0" err="1"/>
              <a:t>Kavas</a:t>
            </a:r>
            <a:r>
              <a:rPr lang="fi-FI" sz="2000" dirty="0"/>
              <a:t> on </a:t>
            </a:r>
            <a:r>
              <a:rPr lang="fi-FI" sz="2000" dirty="0" err="1"/>
              <a:t>rahastada</a:t>
            </a:r>
            <a:r>
              <a:rPr lang="fi-FI" sz="2000" dirty="0"/>
              <a:t> </a:t>
            </a:r>
            <a:r>
              <a:rPr lang="fi-FI" sz="2000" dirty="0" err="1"/>
              <a:t>vähemalt</a:t>
            </a:r>
            <a:r>
              <a:rPr lang="fi-FI" sz="2000" dirty="0"/>
              <a:t> 18 projekti, </a:t>
            </a:r>
            <a:r>
              <a:rPr lang="fi-FI" sz="2000" dirty="0" err="1"/>
              <a:t>eelistatavalt</a:t>
            </a:r>
            <a:r>
              <a:rPr lang="fi-FI" sz="2000" dirty="0"/>
              <a:t> </a:t>
            </a:r>
            <a:r>
              <a:rPr lang="fi-FI" sz="2000" dirty="0" err="1"/>
              <a:t>kuus</a:t>
            </a:r>
            <a:r>
              <a:rPr lang="fi-FI" sz="2000" dirty="0"/>
              <a:t> </a:t>
            </a:r>
            <a:r>
              <a:rPr lang="fi-FI" sz="2000" dirty="0" err="1"/>
              <a:t>igas</a:t>
            </a:r>
            <a:r>
              <a:rPr lang="fi-FI" sz="2000" dirty="0"/>
              <a:t> </a:t>
            </a:r>
            <a:r>
              <a:rPr lang="fi-FI" sz="2000" dirty="0" err="1"/>
              <a:t>Balti</a:t>
            </a:r>
            <a:r>
              <a:rPr lang="fi-FI" sz="2000" dirty="0"/>
              <a:t> </a:t>
            </a:r>
            <a:r>
              <a:rPr lang="fi-FI" sz="2000" dirty="0" err="1"/>
              <a:t>riigis</a:t>
            </a:r>
            <a:r>
              <a:rPr lang="et-EE" sz="2000" dirty="0"/>
              <a:t>.</a:t>
            </a:r>
          </a:p>
          <a:p>
            <a:pPr>
              <a:defRPr sz="2000">
                <a:solidFill>
                  <a:srgbClr val="464646"/>
                </a:solidFill>
              </a:defRPr>
            </a:pPr>
            <a:endParaRPr lang="et-EE" sz="2000"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fi-FI" sz="2000" dirty="0" err="1"/>
              <a:t>Taotletav</a:t>
            </a:r>
            <a:r>
              <a:rPr lang="fi-FI" sz="2000" dirty="0"/>
              <a:t> rahastamissumma </a:t>
            </a:r>
            <a:r>
              <a:rPr lang="fi-FI" sz="2000" dirty="0" err="1"/>
              <a:t>peab</a:t>
            </a:r>
            <a:r>
              <a:rPr lang="fi-FI" sz="2000" dirty="0"/>
              <a:t> </a:t>
            </a:r>
            <a:r>
              <a:rPr lang="fi-FI" sz="2000" dirty="0" err="1"/>
              <a:t>vastama</a:t>
            </a:r>
            <a:r>
              <a:rPr lang="fi-FI" sz="2000" dirty="0"/>
              <a:t> </a:t>
            </a:r>
            <a:r>
              <a:rPr lang="fi-FI" sz="2000" dirty="0" err="1"/>
              <a:t>kindlaksmääratud</a:t>
            </a:r>
            <a:r>
              <a:rPr lang="fi-FI" sz="2000" dirty="0"/>
              <a:t> </a:t>
            </a:r>
            <a:r>
              <a:rPr lang="fi-FI" sz="2000" dirty="0" err="1"/>
              <a:t>summale</a:t>
            </a:r>
            <a:r>
              <a:rPr lang="fi-FI" sz="2000" dirty="0"/>
              <a:t>, </a:t>
            </a:r>
            <a:r>
              <a:rPr lang="fi-FI" sz="2000" b="1" dirty="0" err="1"/>
              <a:t>mis</a:t>
            </a:r>
            <a:r>
              <a:rPr lang="fi-FI" sz="2000" b="1" dirty="0"/>
              <a:t> on 60 000 eurot</a:t>
            </a:r>
            <a:r>
              <a:rPr lang="et-EE" sz="2000" b="1" dirty="0"/>
              <a:t>.</a:t>
            </a:r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et-EE" sz="2000" b="1" dirty="0"/>
              <a:t>Eraldatud vahendid võivad katta kuni 100% abikõlblikest projektikuludest.</a:t>
            </a:r>
            <a:endParaRPr b="1" dirty="0"/>
          </a:p>
          <a:p>
            <a:pPr algn="l">
              <a:defRPr sz="2000">
                <a:solidFill>
                  <a:srgbClr val="464646"/>
                </a:solidFill>
              </a:defRPr>
            </a:pPr>
            <a:endParaRPr lang="et-EE" dirty="0"/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Miinimum 70 % eelarvest -  Projekti tegevuskulud </a:t>
            </a:r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Maksimum 20 % eelarvest -  Projekti juhtimine (personalikulud)</a:t>
            </a:r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Vahemikus 5–10 % eelarvest - Projekti elluviija ja/või partnerite suutlikkuse arendamise kulud </a:t>
            </a:r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464646"/>
                </a:solidFill>
              </a:defRPr>
            </a:pPr>
            <a:endParaRPr lang="et-EE" sz="2000"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Vähemalt 10 % projekti kogukuludest, mis tahes kulukategooriast, tuleb eraldada projektipartneritele. </a:t>
            </a:r>
            <a:endParaRPr dirty="0"/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3FC4A7C0-EA74-BE15-8B4B-F8C0F511C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5AF8DAF8-EED0-78EB-43EF-A94AA36C29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A6672B5-2292-F95D-4CC0-0D45D0BBF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0" y="457200"/>
            <a:ext cx="2209900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lang="et-EE" dirty="0"/>
              <a:t>Taotlemine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731521" y="1645920"/>
            <a:ext cx="830275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sz="2000" dirty="0"/>
          </a:p>
          <a:p>
            <a:r>
              <a:rPr lang="et-EE" sz="2000" dirty="0"/>
              <a:t>Taotlused peab esitama konsortsium, mis koosneb </a:t>
            </a:r>
            <a:r>
              <a:rPr lang="et-EE" sz="2000" b="1" dirty="0"/>
              <a:t>ühest abikõlblikust taotlejast</a:t>
            </a:r>
            <a:r>
              <a:rPr lang="et-EE" sz="2000" dirty="0"/>
              <a:t> ja vähemalt </a:t>
            </a:r>
            <a:r>
              <a:rPr lang="et-EE" sz="2000" b="1" dirty="0"/>
              <a:t>ühest abikõlblikust partnerorganisatsioonist</a:t>
            </a:r>
            <a:r>
              <a:rPr lang="et-EE" sz="2000" dirty="0"/>
              <a:t>. Kõik konsortsiumi liikmed peavad järgima ühiseid ELi väärtusi ja vastama käesolevates suunistes sätestatud muudele abikõlblikkuse kriteeriumidele. </a:t>
            </a:r>
          </a:p>
          <a:p>
            <a:endParaRPr lang="et-EE" sz="2000" dirty="0"/>
          </a:p>
          <a:p>
            <a:r>
              <a:rPr lang="et-EE" sz="2000" dirty="0"/>
              <a:t>Käesolevas projektikonkursis võib üks valitsusväline organisatsioon osaleda taotlejana või partnerina </a:t>
            </a:r>
            <a:r>
              <a:rPr lang="et-EE" sz="2000" b="1" dirty="0"/>
              <a:t>ainult ühes projektis</a:t>
            </a:r>
            <a:r>
              <a:rPr lang="et-EE" sz="2000" dirty="0"/>
              <a:t>. </a:t>
            </a:r>
          </a:p>
          <a:p>
            <a:endParaRPr lang="et-EE" sz="2000" dirty="0"/>
          </a:p>
          <a:p>
            <a:r>
              <a:rPr lang="et-EE" sz="2000" dirty="0"/>
              <a:t>Üks taotleja peab olema väike piirkondlik vabaühendus (aastatulu alla 40 000 ja on väljaspool Tallinna kuldset ringi) ning üks taotlejatest on vabaühendus, kes on soolise vägivalla valdkonnas uustulnuk.</a:t>
            </a:r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9881F7DF-952D-21D5-B7D0-8D6B3BE17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AD31CBB6-60C1-BB2A-2057-DF5C719FA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214B197D-921A-426A-BA42-716067F28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364FE8-C6C4-4F82-0C43-DAB7AB298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069950-0047-BE58-1C81-7BB10D79BE55}"/>
              </a:ext>
            </a:extLst>
          </p:cNvPr>
          <p:cNvSpPr txBox="1"/>
          <p:nvPr/>
        </p:nvSpPr>
        <p:spPr>
          <a:xfrm>
            <a:off x="731520" y="457200"/>
            <a:ext cx="1627369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rPr lang="et-EE" dirty="0"/>
              <a:t>Nõuded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ED462D-92C9-9AE1-9AAC-0A37D5C68D86}"/>
              </a:ext>
            </a:extLst>
          </p:cNvPr>
          <p:cNvSpPr txBox="1"/>
          <p:nvPr/>
        </p:nvSpPr>
        <p:spPr>
          <a:xfrm>
            <a:off x="731521" y="1645920"/>
            <a:ext cx="830275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err="1"/>
              <a:t>Taotleja</a:t>
            </a:r>
            <a:r>
              <a:rPr lang="fi-FI" sz="2000" dirty="0"/>
              <a:t> on </a:t>
            </a:r>
            <a:r>
              <a:rPr lang="fi-FI" sz="2000" dirty="0" err="1"/>
              <a:t>valitsusväline</a:t>
            </a:r>
            <a:r>
              <a:rPr lang="fi-FI" sz="2000" dirty="0"/>
              <a:t> </a:t>
            </a:r>
            <a:r>
              <a:rPr lang="fi-FI" sz="2000" dirty="0" err="1"/>
              <a:t>organisatsioon</a:t>
            </a:r>
            <a:r>
              <a:rPr lang="fi-FI" sz="2000" dirty="0"/>
              <a:t> (</a:t>
            </a:r>
            <a:r>
              <a:rPr lang="et-EE" sz="2000" dirty="0"/>
              <a:t>MTÜ)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Taotleja on juriidiline isik, kes on registreeritud Eesti Vabariigis hiljemalt 29. juunil 2024.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Taotlejal on taotluse esitamise kuupäevaks aktiivne registreering E-äriregistris vabaühendusena.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Taotleja on esitanud Eesti e-äriregistrile finants- ja tegevusaruanded 2023. ja 2024. aasta kohta või ainult 2024. aasta kohta, kui taotleja alustas tegevust 2024. aastal.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Taotleja on sõltumatu poliitilistest parteidest ja äriorganisatsioonidest.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/>
              <a:t>Taotleja tegutseb kooskõlas ELi ühiste väärtustega ja panustab aktiivselt (või püüab panustada) nende edendamisse.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000" dirty="0"/>
          </a:p>
          <a:p>
            <a:r>
              <a:rPr lang="et-EE" sz="2000" dirty="0"/>
              <a:t>Kõik projektipartnerid peavad aktiivselt osalema nii projekti ettevalmistamises kui ka rakendamises ning nõuded on analoogsed mõlemale projektipartnerile.</a:t>
            </a:r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02546A9E-85D3-43E7-E43E-CDF4F6F04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65C52868-9FA3-671B-935E-066059FA2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C4122DF5-9431-3BD6-22BD-543D5E1B9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7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F5F5FA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0" y="457200"/>
            <a:ext cx="6400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400" b="1">
                <a:solidFill>
                  <a:srgbClr val="59167B"/>
                </a:solidFill>
              </a:defRPr>
            </a:pPr>
            <a:r>
              <a:t>Projektide hindamine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20" y="1645920"/>
            <a:ext cx="767181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2000" dirty="0"/>
              <a:t>Hindamisel rakendatakse kahte vooru:</a:t>
            </a:r>
          </a:p>
          <a:p>
            <a:endParaRPr sz="2000" dirty="0"/>
          </a:p>
          <a:p>
            <a:pPr marL="457200" indent="-457200" algn="l">
              <a:buFont typeface="+mj-lt"/>
              <a:buAutoNum type="arabicPeriod"/>
              <a:defRPr sz="2000">
                <a:solidFill>
                  <a:srgbClr val="464646"/>
                </a:solidFill>
              </a:defRPr>
            </a:pPr>
            <a:r>
              <a:rPr sz="2000" dirty="0" err="1"/>
              <a:t>Haldusnõuetele</a:t>
            </a:r>
            <a:r>
              <a:rPr lang="et-EE" sz="2000" dirty="0"/>
              <a:t>/tehniline hindamine ja</a:t>
            </a:r>
            <a:r>
              <a:rPr sz="2000" dirty="0"/>
              <a:t> </a:t>
            </a:r>
            <a:r>
              <a:rPr sz="2000" dirty="0" err="1"/>
              <a:t>vastavuse</a:t>
            </a:r>
            <a:r>
              <a:rPr sz="2000" dirty="0"/>
              <a:t> </a:t>
            </a:r>
            <a:r>
              <a:rPr sz="2000" dirty="0" err="1"/>
              <a:t>kontroll</a:t>
            </a:r>
            <a:r>
              <a:rPr lang="et-EE" sz="2000" dirty="0"/>
              <a:t>;</a:t>
            </a:r>
            <a:endParaRPr sz="2000" dirty="0"/>
          </a:p>
          <a:p>
            <a:pPr marL="457200" indent="-457200" algn="l">
              <a:buFont typeface="+mj-lt"/>
              <a:buAutoNum type="arabicPeriod"/>
              <a:defRPr sz="2000">
                <a:solidFill>
                  <a:srgbClr val="464646"/>
                </a:solidFill>
              </a:defRPr>
            </a:pPr>
            <a:r>
              <a:rPr sz="2000" dirty="0" err="1"/>
              <a:t>Kvaliteedi</a:t>
            </a:r>
            <a:r>
              <a:rPr sz="2000" dirty="0"/>
              <a:t> </a:t>
            </a:r>
            <a:r>
              <a:rPr sz="2000" dirty="0" err="1"/>
              <a:t>hindamine</a:t>
            </a:r>
            <a:r>
              <a:rPr lang="et-EE" sz="2000" dirty="0"/>
              <a:t> (</a:t>
            </a:r>
            <a:r>
              <a:rPr sz="2000" dirty="0" err="1"/>
              <a:t>asjakohasus</a:t>
            </a:r>
            <a:r>
              <a:rPr sz="2000" dirty="0"/>
              <a:t>, </a:t>
            </a:r>
            <a:r>
              <a:rPr sz="2000" dirty="0" err="1"/>
              <a:t>mõju</a:t>
            </a:r>
            <a:r>
              <a:rPr sz="2000" dirty="0"/>
              <a:t>, </a:t>
            </a:r>
            <a:r>
              <a:rPr lang="et-EE" sz="2000" dirty="0"/>
              <a:t>eelarve kulutõhusus</a:t>
            </a:r>
            <a:r>
              <a:rPr sz="2000" dirty="0"/>
              <a:t>, </a:t>
            </a:r>
            <a:r>
              <a:rPr sz="2000" dirty="0" err="1"/>
              <a:t>partnerlus</a:t>
            </a:r>
            <a:r>
              <a:rPr lang="et-EE" sz="2000" dirty="0"/>
              <a:t>e sisulisus jne.)</a:t>
            </a:r>
          </a:p>
          <a:p>
            <a:pPr marL="457200" indent="-457200" algn="l">
              <a:buFont typeface="+mj-lt"/>
              <a:buAutoNum type="arabicPeriod"/>
              <a:defRPr sz="2000">
                <a:solidFill>
                  <a:srgbClr val="464646"/>
                </a:solidFill>
              </a:defRPr>
            </a:pPr>
            <a:endParaRPr lang="et-EE" sz="2000"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Taotluste kvaliteedi hindamine koosneb järgmistest etappidest:</a:t>
            </a:r>
          </a:p>
          <a:p>
            <a:pPr marL="457200" indent="-457200">
              <a:buFont typeface="+mj-lt"/>
              <a:buAutoNum type="arabicPeriod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Eksperthinnangu andmine;</a:t>
            </a:r>
          </a:p>
          <a:p>
            <a:pPr marL="457200" indent="-457200">
              <a:buFont typeface="+mj-lt"/>
              <a:buAutoNum type="arabicPeriod"/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Valikukomitee arutelu ja otsus taotluste rahastamise kohta. </a:t>
            </a:r>
            <a:endParaRPr sz="2000" dirty="0"/>
          </a:p>
          <a:p>
            <a:pPr algn="l">
              <a:defRPr sz="2000">
                <a:solidFill>
                  <a:srgbClr val="464646"/>
                </a:solidFill>
              </a:defRPr>
            </a:pPr>
            <a:endParaRPr sz="2000" dirty="0"/>
          </a:p>
          <a:p>
            <a:pPr>
              <a:defRPr sz="2000">
                <a:solidFill>
                  <a:srgbClr val="464646"/>
                </a:solidFill>
              </a:defRPr>
            </a:pPr>
            <a:r>
              <a:rPr lang="et-EE" sz="2000" dirty="0"/>
              <a:t>Taotlejad võivad esitada vaidlustuse ja/või kaebuse oma taotluste hindamise kohta. </a:t>
            </a:r>
            <a:endParaRPr sz="2000" dirty="0"/>
          </a:p>
        </p:txBody>
      </p:sp>
      <p:pic>
        <p:nvPicPr>
          <p:cNvPr id="5" name="Picture 3" descr="WSIC logo.png">
            <a:extLst>
              <a:ext uri="{FF2B5EF4-FFF2-40B4-BE49-F238E27FC236}">
                <a16:creationId xmlns:a16="http://schemas.microsoft.com/office/drawing/2014/main" id="{12409D3F-9E46-DA68-53CA-2CC60B69C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6089227"/>
            <a:ext cx="2731835" cy="731520"/>
          </a:xfrm>
          <a:prstGeom prst="rect">
            <a:avLst/>
          </a:prstGeom>
        </p:spPr>
      </p:pic>
      <p:pic>
        <p:nvPicPr>
          <p:cNvPr id="6" name="Pilt 5" descr="Pilt, millel on kujutatud Font, kuvatõmmis, Elektrisinine, Majorelle sinine&#10;&#10;Tehisintellekti genereeritud sisu ei pruugi olla õige.">
            <a:extLst>
              <a:ext uri="{FF2B5EF4-FFF2-40B4-BE49-F238E27FC236}">
                <a16:creationId xmlns:a16="http://schemas.microsoft.com/office/drawing/2014/main" id="{7B7701FE-7325-CBBF-A9D7-4F625040F6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89227"/>
            <a:ext cx="2913346" cy="731521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ABCE767C-E92A-4830-F938-6DE7A41C5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2" y="5989650"/>
            <a:ext cx="2103120" cy="9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806</Words>
  <Application>Microsoft Office PowerPoint</Application>
  <PresentationFormat>Ekraaniseanss (4:3)</PresentationFormat>
  <Paragraphs>109</Paragraphs>
  <Slides>11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5" baseType="lpstr">
      <vt:lpstr>Aptos</vt:lpstr>
      <vt:lpstr>Arial</vt:lpstr>
      <vt:lpstr>Calibri</vt:lpstr>
      <vt:lpstr>Office Theme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Dan Prits</cp:lastModifiedBy>
  <cp:revision>4</cp:revision>
  <dcterms:created xsi:type="dcterms:W3CDTF">2013-01-27T09:14:16Z</dcterms:created>
  <dcterms:modified xsi:type="dcterms:W3CDTF">2025-08-26T01:13:04Z</dcterms:modified>
  <cp:category/>
</cp:coreProperties>
</file>